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Lobster"/>
      <p:regular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PT Sans Narrow"/>
      <p:regular r:id="rId42"/>
      <p:bold r:id="rId43"/>
    </p:embeddedFont>
    <p:embeddedFont>
      <p:font typeface="Open Sans SemiBold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42" Type="http://schemas.openxmlformats.org/officeDocument/2006/relationships/font" Target="fonts/PTSansNarrow-regular.fntdata"/><Relationship Id="rId41" Type="http://schemas.openxmlformats.org/officeDocument/2006/relationships/font" Target="fonts/Lato-boldItalic.fntdata"/><Relationship Id="rId44" Type="http://schemas.openxmlformats.org/officeDocument/2006/relationships/font" Target="fonts/OpenSansSemiBold-regular.fntdata"/><Relationship Id="rId43" Type="http://schemas.openxmlformats.org/officeDocument/2006/relationships/font" Target="fonts/PTSansNarrow-bold.fntdata"/><Relationship Id="rId46" Type="http://schemas.openxmlformats.org/officeDocument/2006/relationships/font" Target="fonts/OpenSansSemiBold-italic.fntdata"/><Relationship Id="rId45" Type="http://schemas.openxmlformats.org/officeDocument/2006/relationships/font" Target="fonts/OpenSans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regular.fntdata"/><Relationship Id="rId47" Type="http://schemas.openxmlformats.org/officeDocument/2006/relationships/font" Target="fonts/OpenSansSemiBold-boldItalic.fntdata"/><Relationship Id="rId49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33" Type="http://schemas.openxmlformats.org/officeDocument/2006/relationships/font" Target="fonts/Roboto-regular.fntdata"/><Relationship Id="rId32" Type="http://schemas.openxmlformats.org/officeDocument/2006/relationships/font" Target="fonts/Raleway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Lobster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Lato-bold.fntdata"/><Relationship Id="rId38" Type="http://schemas.openxmlformats.org/officeDocument/2006/relationships/font" Target="fonts/Lat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font" Target="fonts/Raleway-regular.fntdata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mobile/tflite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55778c23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55778c2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Class activation maps may be useful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 you but for business people they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doesn’t make sense at all.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5778c23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5778c23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55778c23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55778c23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55778c23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55778c23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55778c23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55778c23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5778c2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5778c2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5778c23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55778c23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5778c23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55778c23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0f089d4b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0f089d4b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55778c23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55778c23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45eb0a38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45eb0a38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5778c233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55778c233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Imperative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by 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static Graphs or session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Debugging and more dynamic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Excution is very Tensorflow, but the debugging is more numpy style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55778c23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55778c23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TF, had mutliple aPis for Estimators….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Keras is the primary, with a greater integration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 to the docs, the different keras api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5778c23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55778c23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1A8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TensorFlow Lite</a:t>
            </a: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brings model execution to a variety of devices, including mobile and IoT, giving you more than a 3x boost in inference speedup over original TensorFlow. Yes, now you can get machine learning on your Raspberry Pi or your phone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55778c23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55778c23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Peresent the concepts that framed these applications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f089d4b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f089d4b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Peresent the concepts that framed these applications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45eb0a38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45eb0a38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0f089d4b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0f089d4b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5245c12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5245c12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 err is human </a:t>
            </a:r>
            <a:endParaRPr sz="12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Garbage In Garbage Out</a:t>
            </a:r>
            <a:endParaRPr sz="12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Annotation verification 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requires </a:t>
            </a:r>
            <a:r>
              <a:rPr i="1"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huge </a:t>
            </a: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manual efforts</a:t>
            </a:r>
            <a:endParaRPr sz="12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Throwing away data isn’t feasible</a:t>
            </a:r>
            <a:endParaRPr sz="12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55778c23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55778c23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Choosing the right architecture is 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 consuming</a:t>
            </a:r>
            <a:endParaRPr sz="12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Architecture selection is an iterative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process and can take days/weeks</a:t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55778c23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55778c2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55778c23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55778c23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5778c23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55778c23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DL models are cool but 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they justify business?</a:t>
            </a:r>
            <a:endParaRPr sz="12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ML engineers aren’t cheap</a:t>
            </a:r>
            <a:endParaRPr sz="12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 SemiBold"/>
              <a:buChar char="●"/>
            </a:pP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may be a good number 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but business can scrape out the project</a:t>
            </a:r>
            <a:b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 the numbers are low for them </a:t>
            </a:r>
            <a:endParaRPr sz="12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hyperlink" Target="https://www.linkedin.com/in/sohayb-elamraoui/" TargetMode="External"/><Relationship Id="rId7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16.gif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10.png"/><Relationship Id="rId6" Type="http://schemas.openxmlformats.org/officeDocument/2006/relationships/image" Target="../media/image2.jpg"/><Relationship Id="rId7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174700" y="941900"/>
            <a:ext cx="69693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Applicative Data Science &amp; 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TensorFlow 2.0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" y="507750"/>
            <a:ext cx="1549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5" y="2324625"/>
            <a:ext cx="1918400" cy="1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386" y="3789948"/>
            <a:ext cx="633025" cy="6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4302713" y="3848450"/>
            <a:ext cx="31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@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u="sng">
                <a:solidFill>
                  <a:srgbClr val="0277BD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sohayb-elamraoui</a:t>
            </a: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25" y="3757775"/>
            <a:ext cx="1918399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Model Explainability Matters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11700" y="1414025"/>
            <a:ext cx="48777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Business people have </a:t>
            </a:r>
            <a:b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limited technical knowledge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 simple explanations to the question “</a:t>
            </a:r>
            <a:r>
              <a:rPr lang="en" sz="1800" u="sng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Why the model behaved that way?</a:t>
            </a: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”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If you can’t explain, you are already</a:t>
            </a:r>
            <a:b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On the way out 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300" y="487150"/>
            <a:ext cx="3795975" cy="45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283100" y="1398925"/>
            <a:ext cx="8622300" cy="314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The Right Mentality:</a:t>
            </a:r>
            <a:r>
              <a:rPr lang="en" sz="2400">
                <a:solidFill>
                  <a:srgbClr val="666666"/>
                </a:solidFill>
              </a:rPr>
              <a:t> 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Mr./Ms. Prefect Data Scientist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51225"/>
            <a:ext cx="1711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300" y="202150"/>
            <a:ext cx="1918400" cy="1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428" y="51225"/>
            <a:ext cx="2364996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1475"/>
            <a:ext cx="9143995" cy="47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1475"/>
            <a:ext cx="9143996" cy="477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5" y="371475"/>
            <a:ext cx="9125473" cy="48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1475"/>
            <a:ext cx="9144005" cy="47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283100" y="1398925"/>
            <a:ext cx="8622300" cy="314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The Right Framework:</a:t>
            </a:r>
            <a:r>
              <a:rPr lang="en" sz="2400">
                <a:solidFill>
                  <a:srgbClr val="666666"/>
                </a:solidFill>
              </a:rPr>
              <a:t> 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TensorFlow 2.0: what’s in it for you?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51225"/>
            <a:ext cx="1711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300" y="202150"/>
            <a:ext cx="1918400" cy="1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428" y="51225"/>
            <a:ext cx="2364996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What’s Tensorflow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925" y="862600"/>
            <a:ext cx="2803100" cy="40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25" y="1089988"/>
            <a:ext cx="3966855" cy="36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3816000" y="2130725"/>
            <a:ext cx="1512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695D46"/>
                </a:solidFill>
              </a:rPr>
              <a:t>+</a:t>
            </a:r>
            <a:endParaRPr b="1" sz="9600"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Graph Computation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0" y="1430163"/>
            <a:ext cx="3128625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725" y="1322475"/>
            <a:ext cx="5843676" cy="2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TF 2.0: Don’t Reinvent the Wheel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183350"/>
            <a:ext cx="7620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550" y="193581"/>
            <a:ext cx="4863400" cy="4818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3" name="Google Shape;83;p1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35468">
            <a:off x="3888288" y="178031"/>
            <a:ext cx="2367922" cy="73628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3110189" y="865220"/>
            <a:ext cx="3924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Plan: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14"/>
          <p:cNvSpPr txBox="1"/>
          <p:nvPr>
            <p:ph idx="4294967295" type="body"/>
          </p:nvPr>
        </p:nvSpPr>
        <p:spPr>
          <a:xfrm>
            <a:off x="3110189" y="1038101"/>
            <a:ext cx="39240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➔"/>
            </a:pP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Beyond “.fit()”</a:t>
            </a:r>
            <a:br>
              <a:rPr lang="en"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latin typeface="Raleway"/>
                <a:ea typeface="Raleway"/>
                <a:cs typeface="Raleway"/>
                <a:sym typeface="Raleway"/>
              </a:rPr>
              <a:t>Real challenges of Applicative Data Science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➔"/>
            </a:pP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Mr/Ms. Perfect:</a:t>
            </a:r>
            <a:br>
              <a:rPr lang="en"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latin typeface="Raleway"/>
                <a:ea typeface="Raleway"/>
                <a:cs typeface="Raleway"/>
                <a:sym typeface="Raleway"/>
              </a:rPr>
              <a:t>The Data Scientist mentality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800"/>
              <a:buFont typeface="Raleway"/>
              <a:buChar char="➔"/>
            </a:pP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endParaRPr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25" y="507750"/>
            <a:ext cx="1549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25" y="2324625"/>
            <a:ext cx="1918400" cy="1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25" y="3757775"/>
            <a:ext cx="1918399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TF 2.0: More Pythonic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75" y="1985250"/>
            <a:ext cx="461010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225" y="2290050"/>
            <a:ext cx="42100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TF 2.0: One Primary API, Tf.keras()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775" y="1225750"/>
            <a:ext cx="6742451" cy="33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TF 2.0: the LIGHT version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350" y="896975"/>
            <a:ext cx="7487310" cy="40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51225"/>
            <a:ext cx="1711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300" y="202150"/>
            <a:ext cx="1918400" cy="12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>
            <p:ph type="title"/>
          </p:nvPr>
        </p:nvSpPr>
        <p:spPr>
          <a:xfrm>
            <a:off x="260849" y="1040275"/>
            <a:ext cx="8622300" cy="383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>
                <a:solidFill>
                  <a:schemeClr val="accent1"/>
                </a:solidFill>
                <a:latin typeface="Lobster"/>
                <a:ea typeface="Lobster"/>
                <a:cs typeface="Lobster"/>
                <a:sym typeface="Lobster"/>
              </a:rPr>
              <a:t>Q ＆ A  ??</a:t>
            </a:r>
            <a:endParaRPr b="0">
              <a:solidFill>
                <a:schemeClr val="accen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428" y="51225"/>
            <a:ext cx="2364996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51225"/>
            <a:ext cx="1711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300" y="202150"/>
            <a:ext cx="1918400" cy="12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/>
          <p:nvPr>
            <p:ph type="title"/>
          </p:nvPr>
        </p:nvSpPr>
        <p:spPr>
          <a:xfrm>
            <a:off x="260849" y="1040275"/>
            <a:ext cx="8622300" cy="383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>
                <a:solidFill>
                  <a:schemeClr val="accent1"/>
                </a:solidFill>
                <a:latin typeface="Lobster"/>
                <a:ea typeface="Lobster"/>
                <a:cs typeface="Lobster"/>
                <a:sym typeface="Lobster"/>
              </a:rPr>
              <a:t>Thank you !!</a:t>
            </a:r>
            <a:endParaRPr b="0">
              <a:solidFill>
                <a:schemeClr val="accen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428" y="51225"/>
            <a:ext cx="2364996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283100" y="1398925"/>
            <a:ext cx="8622300" cy="314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The Real World:</a:t>
            </a:r>
            <a:r>
              <a:rPr lang="en" sz="2400">
                <a:solidFill>
                  <a:srgbClr val="666666"/>
                </a:solidFill>
              </a:rPr>
              <a:t> 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Beyond “model.fit()”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51225"/>
            <a:ext cx="1711600" cy="1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300" y="202150"/>
            <a:ext cx="1918400" cy="1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428" y="51225"/>
            <a:ext cx="2364996" cy="1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Doing Data Science</a:t>
            </a:r>
            <a:r>
              <a:rPr lang="en" sz="2400">
                <a:solidFill>
                  <a:schemeClr val="accent1"/>
                </a:solidFill>
              </a:rPr>
              <a:t> 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320050" y="915975"/>
            <a:ext cx="8587500" cy="4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50" y="1000300"/>
            <a:ext cx="3035501" cy="15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150" y="3574362"/>
            <a:ext cx="1954050" cy="1432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650" y="3327075"/>
            <a:ext cx="2868309" cy="16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6750" y="1000300"/>
            <a:ext cx="2156800" cy="15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3355550" y="1759150"/>
            <a:ext cx="927600" cy="53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9D9D9"/>
              </a:highlight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5102175" y="2674375"/>
            <a:ext cx="505800" cy="738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3355550" y="3823000"/>
            <a:ext cx="927600" cy="614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1946200" y="2550750"/>
            <a:ext cx="505800" cy="738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6884925" y="1494175"/>
            <a:ext cx="20226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usual</a:t>
            </a:r>
            <a:endParaRPr b="1" sz="3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 </a:t>
            </a:r>
            <a:endParaRPr b="1" sz="3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cycle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Data Collection / Annotation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311700" y="1111625"/>
            <a:ext cx="8391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 SemiBold"/>
              <a:buChar char="●"/>
            </a:pP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Multi-step process: Collection and Annotation</a:t>
            </a:r>
            <a:endParaRPr sz="24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101" y="1969425"/>
            <a:ext cx="3785575" cy="23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311700" y="1644425"/>
            <a:ext cx="44763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 SemiBold"/>
              <a:buChar char="●"/>
            </a:pP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Annotation is very expensive</a:t>
            </a:r>
            <a:endParaRPr sz="24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 SemiBold"/>
              <a:buChar char="●"/>
            </a:pP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Annotators need to be </a:t>
            </a:r>
            <a:b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trained for a task</a:t>
            </a:r>
            <a:endParaRPr sz="24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Annotating is a super </a:t>
            </a:r>
            <a:b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24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laborious and boring task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Modelling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321275" y="1427100"/>
            <a:ext cx="46311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Hardware dependency is real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Architecture constraints: Where are the model going to be deployed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 time Consuming Iterative process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025" y="820475"/>
            <a:ext cx="3874925" cy="3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Newbie Mistakes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00" y="1017375"/>
            <a:ext cx="4347375" cy="3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150" y="1013725"/>
            <a:ext cx="4023550" cy="39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311700" y="7674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Do you think this is hard?</a:t>
            </a:r>
            <a:endParaRPr b="1" sz="48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311700" y="2312375"/>
            <a:ext cx="8520600" cy="25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36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There is something that is even harder...</a:t>
            </a:r>
            <a:endParaRPr i="1" sz="36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type="title"/>
          </p:nvPr>
        </p:nvSpPr>
        <p:spPr>
          <a:xfrm>
            <a:off x="380300" y="371475"/>
            <a:ext cx="65463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Business Constraints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11700" y="1459850"/>
            <a:ext cx="48765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b="1" i="1"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  <a:r>
              <a:rPr i="1"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is what drives a project </a:t>
            </a:r>
            <a:b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not your “cool” tech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Cost is usually high as it includes </a:t>
            </a:r>
            <a:b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data cost, server cost, etc.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Timelines are hard to negotiate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90% accuracy is a </a:t>
            </a:r>
            <a:r>
              <a:rPr lang="en" sz="1800">
                <a:solidFill>
                  <a:srgbClr val="695D4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Unicorn</a:t>
            </a:r>
            <a:endParaRPr sz="1800">
              <a:solidFill>
                <a:srgbClr val="695D4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650" y="1241125"/>
            <a:ext cx="4112651" cy="31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